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9" r:id="rId2"/>
    <p:sldId id="256" r:id="rId3"/>
    <p:sldId id="257" r:id="rId4"/>
    <p:sldId id="258" r:id="rId5"/>
    <p:sldId id="280" r:id="rId6"/>
    <p:sldId id="288" r:id="rId7"/>
    <p:sldId id="260" r:id="rId8"/>
    <p:sldId id="261" r:id="rId9"/>
    <p:sldId id="262" r:id="rId10"/>
    <p:sldId id="263" r:id="rId11"/>
    <p:sldId id="285" r:id="rId12"/>
    <p:sldId id="264" r:id="rId13"/>
    <p:sldId id="266" r:id="rId14"/>
    <p:sldId id="286" r:id="rId15"/>
    <p:sldId id="265" r:id="rId16"/>
    <p:sldId id="267" r:id="rId17"/>
    <p:sldId id="268" r:id="rId18"/>
    <p:sldId id="287" r:id="rId19"/>
    <p:sldId id="269" r:id="rId20"/>
    <p:sldId id="270" r:id="rId21"/>
    <p:sldId id="271" r:id="rId22"/>
    <p:sldId id="259" r:id="rId23"/>
    <p:sldId id="281" r:id="rId24"/>
    <p:sldId id="278" r:id="rId25"/>
    <p:sldId id="272" r:id="rId26"/>
    <p:sldId id="274" r:id="rId27"/>
    <p:sldId id="27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5F5F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743" autoAdjust="0"/>
  </p:normalViewPr>
  <p:slideViewPr>
    <p:cSldViewPr>
      <p:cViewPr varScale="1">
        <p:scale>
          <a:sx n="86" d="100"/>
          <a:sy n="86" d="100"/>
        </p:scale>
        <p:origin x="-23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5DBD0-DD82-4721-9D5A-1F66AA08F8B0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4351C-F20B-4CD8-8687-7FDB53CA95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80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6674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Configuring</a:t>
            </a:r>
            <a:r>
              <a:rPr lang="en-CA" baseline="0" dirty="0" smtClean="0"/>
              <a:t> the scale of an underlying line chart enables users to query for particular values, facilitating analytical tasks.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10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category is dual-sided display and input interactions…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16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…and relates to the possibility to observe and use a transparent display from either side.</a:t>
            </a:r>
          </a:p>
          <a:p>
            <a:endParaRPr lang="en-CA" baseline="0" dirty="0" smtClean="0"/>
          </a:p>
          <a:p>
            <a:r>
              <a:rPr lang="en-CA" baseline="0" dirty="0" smtClean="0"/>
              <a:t>For example, users can launch a second application or answer notifications on the reverse side of the </a:t>
            </a:r>
            <a:r>
              <a:rPr lang="en-CA" baseline="0" dirty="0" err="1" smtClean="0"/>
              <a:t>tPad</a:t>
            </a:r>
            <a:r>
              <a:rPr lang="en-CA" baseline="0" dirty="0" smtClean="0"/>
              <a:t>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2808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Users can also copy and paste content from one side to the other by means of a </a:t>
            </a:r>
            <a:r>
              <a:rPr lang="en-CA" baseline="0" dirty="0" err="1" smtClean="0"/>
              <a:t>Tap’N</a:t>
            </a:r>
            <a:r>
              <a:rPr lang="en-CA" baseline="0" dirty="0" smtClean="0"/>
              <a:t> Flip gesture.</a:t>
            </a:r>
          </a:p>
          <a:p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2808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 third category is</a:t>
            </a:r>
            <a:r>
              <a:rPr lang="en-CA" baseline="0" dirty="0" smtClean="0"/>
              <a:t> capture interactions…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16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…where the transparent display itself captures the objects below it. </a:t>
            </a:r>
          </a:p>
          <a:p>
            <a:endParaRPr lang="en-CA" baseline="0" dirty="0" smtClean="0"/>
          </a:p>
          <a:p>
            <a:r>
              <a:rPr lang="en-CA" baseline="0" dirty="0" smtClean="0"/>
              <a:t>For example, a </a:t>
            </a:r>
            <a:r>
              <a:rPr lang="en-CA" i="1" baseline="0" dirty="0" smtClean="0"/>
              <a:t>grabbing</a:t>
            </a:r>
            <a:r>
              <a:rPr lang="en-CA" baseline="0" dirty="0" smtClean="0"/>
              <a:t>  interaction, captures and saves a picture.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4794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Surface capture</a:t>
            </a:r>
            <a:r>
              <a:rPr lang="en-CA" baseline="0" dirty="0" smtClean="0"/>
              <a:t> also facilitates the use of markers, which are monitored by a background process and thus do not require explicit invocation of a reader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76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Similarly,</a:t>
            </a:r>
            <a:r>
              <a:rPr lang="en-CA" baseline="0" dirty="0" smtClean="0"/>
              <a:t> hand-drawn scribbles can be interpreted as commands to the device.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695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final category is model interactions…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165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…which use the surface capture image to provide contact-based augmented reality or c-AR interactions.</a:t>
            </a:r>
            <a:endParaRPr lang="en-CA" dirty="0" smtClean="0"/>
          </a:p>
          <a:p>
            <a:endParaRPr lang="en-CA" baseline="0" dirty="0" smtClean="0"/>
          </a:p>
          <a:p>
            <a:r>
              <a:rPr lang="en-CA" baseline="0" dirty="0" smtClean="0"/>
              <a:t>For example, users can tap on a printed word to search for other occurrences on the same page.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747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tPads</a:t>
            </a:r>
            <a:r>
              <a:rPr lang="en-CA" baseline="0" dirty="0" smtClean="0"/>
              <a:t> are mobile tablet computers with transparent displays that offer new interaction possibilities.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6827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Users can also create highlights and hand</a:t>
            </a:r>
            <a:r>
              <a:rPr lang="en-CA" baseline="0" dirty="0" smtClean="0"/>
              <a:t> scribbles that stay attached to a particular location of the document.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740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Finally, particular areas of the document can have associated content such as video</a:t>
            </a:r>
            <a:r>
              <a:rPr lang="en-CA" baseline="0" dirty="0" smtClean="0"/>
              <a:t> </a:t>
            </a:r>
            <a:r>
              <a:rPr lang="en-CA" dirty="0" smtClean="0"/>
              <a:t>which is triggered</a:t>
            </a:r>
            <a:r>
              <a:rPr lang="en-CA" baseline="0" dirty="0" smtClean="0"/>
              <a:t> automatically.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5045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built two </a:t>
            </a:r>
            <a:r>
              <a:rPr lang="en-CA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tPad</a:t>
            </a: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prototypes, each of which facilitates new interaction possibilities.</a:t>
            </a:r>
          </a:p>
          <a:p>
            <a:endParaRPr lang="en-CA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first prototype, the </a:t>
            </a:r>
            <a:r>
              <a:rPr lang="en-CA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tPad</a:t>
            </a:r>
            <a:r>
              <a:rPr lang="en-CA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D, </a:t>
            </a:r>
            <a:r>
              <a:rPr lang="en-CA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low-opacity LCD display, two capacity touch sensors, and motion sensors to detect the interaction side.</a:t>
            </a: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603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Our second prototype, the </a:t>
            </a:r>
            <a:r>
              <a:rPr lang="en-CA" baseline="0" dirty="0" err="1" smtClean="0"/>
              <a:t>tPad</a:t>
            </a:r>
            <a:r>
              <a:rPr lang="en-CA" baseline="0" dirty="0" smtClean="0"/>
              <a:t> </a:t>
            </a:r>
            <a:r>
              <a:rPr lang="en-CA" baseline="0" dirty="0" smtClean="0"/>
              <a:t>C, simulates </a:t>
            </a:r>
            <a:r>
              <a:rPr lang="en-CA" baseline="0" dirty="0" smtClean="0"/>
              <a:t>surface capture by attaching an overhead camera.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603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demonstrate</a:t>
            </a:r>
            <a:r>
              <a:rPr lang="en-CA" baseline="0" dirty="0" smtClean="0"/>
              <a:t> the benefits of </a:t>
            </a:r>
            <a:r>
              <a:rPr lang="en-CA" baseline="0" dirty="0" err="1" smtClean="0"/>
              <a:t>tPad</a:t>
            </a:r>
            <a:r>
              <a:rPr lang="en-CA" baseline="0" dirty="0" smtClean="0"/>
              <a:t> interactions for common everyday tasks on mobile devices.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We conducted</a:t>
            </a:r>
            <a:r>
              <a:rPr lang="en-CA" baseline="0" dirty="0" smtClean="0"/>
              <a:t> two experiments and one survey study.</a:t>
            </a:r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511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In the first experiment,</a:t>
            </a:r>
            <a:r>
              <a:rPr lang="en-CA" baseline="0" dirty="0" smtClean="0"/>
              <a:t> we looked at how </a:t>
            </a:r>
            <a:r>
              <a:rPr lang="en-CA" baseline="0" dirty="0" err="1" smtClean="0"/>
              <a:t>tPads</a:t>
            </a:r>
            <a:r>
              <a:rPr lang="en-CA" baseline="0" dirty="0" smtClean="0"/>
              <a:t> can support better multitasking by facilitating application switching.</a:t>
            </a:r>
          </a:p>
          <a:p>
            <a:endParaRPr lang="en-CA" baseline="0" dirty="0" smtClean="0"/>
          </a:p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an information seeking task, involving multiple applications at varying distances away from the tablet's home screen.</a:t>
            </a:r>
            <a:endParaRPr lang="en-CA" baseline="0" dirty="0" smtClean="0"/>
          </a:p>
          <a:p>
            <a:endParaRPr lang="en-CA" baseline="0" dirty="0" smtClean="0"/>
          </a:p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compared the existing home button and multitask bar methods, to our proposed flipping and </a:t>
            </a:r>
            <a:r>
              <a:rPr lang="en-CA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tap’n</a:t>
            </a: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flip methods.</a:t>
            </a:r>
          </a:p>
          <a:p>
            <a:endParaRPr lang="en-CA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dirty="0" smtClean="0"/>
              <a:t>Results</a:t>
            </a:r>
            <a:r>
              <a:rPr lang="en-CA" baseline="0" dirty="0" smtClean="0"/>
              <a:t> showed that multitasking using the </a:t>
            </a:r>
            <a:r>
              <a:rPr lang="en-CA" baseline="0" dirty="0" err="1" smtClean="0"/>
              <a:t>tap’n</a:t>
            </a:r>
            <a:r>
              <a:rPr lang="en-CA" baseline="0" dirty="0" smtClean="0"/>
              <a:t> flip method is faster than other methods, and this is true both when there are several applications involved and when the device has many applications installed.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Flipping alone was faster than pressing the home button, but as equally good as the multitasking bar.</a:t>
            </a:r>
            <a:endParaRPr lang="en-CA" dirty="0" smtClean="0"/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280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experiment looked the efficiency of taking a picture with surface capture versus a normal camera approach; and the effects of image cropping in both scenarios.</a:t>
            </a:r>
          </a:p>
          <a:p>
            <a:endParaRPr lang="en-CA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showed that for objects of all sizes, surface capture performed faster and users preferred it over, and found it more natural, than camera capture.</a:t>
            </a:r>
            <a:endParaRPr lang="en-CA" dirty="0" smtClean="0"/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6122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presented 4 categories of interaction techniques for transparent-display tablet computers,</a:t>
            </a:r>
          </a:p>
          <a:p>
            <a:r>
              <a:rPr lang="en-CA" baseline="0" dirty="0" smtClean="0"/>
              <a:t> and demonstrated their functioning through 2 early prototypes.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Further, we</a:t>
            </a:r>
            <a:r>
              <a:rPr lang="en-CA" baseline="0" dirty="0" smtClean="0"/>
              <a:t> demonstrated the benefit of these interaction capabilities in two everyday tasks such as application switching and information capture.</a:t>
            </a:r>
          </a:p>
          <a:p>
            <a:r>
              <a:rPr lang="en-CA" baseline="0" dirty="0" smtClean="0"/>
              <a:t>In both cases, transparent-display interactions outperform the existing alternatives.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Please see the paper for further details and user feedback</a:t>
            </a:r>
            <a:r>
              <a:rPr lang="en-CA" dirty="0" smtClean="0"/>
              <a:t>.</a:t>
            </a:r>
          </a:p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046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For instance users can</a:t>
            </a:r>
            <a:r>
              <a:rPr lang="en-CA" baseline="0" dirty="0" smtClean="0"/>
              <a:t> have different programs running on each side of the </a:t>
            </a:r>
            <a:r>
              <a:rPr lang="en-CA" baseline="0" dirty="0" err="1" smtClean="0"/>
              <a:t>tPad</a:t>
            </a:r>
            <a:r>
              <a:rPr lang="en-CA" baseline="0" dirty="0" smtClean="0"/>
              <a:t>, </a:t>
            </a:r>
          </a:p>
          <a:p>
            <a:r>
              <a:rPr lang="en-CA" baseline="0" dirty="0" smtClean="0"/>
              <a:t> and use a tap gesture to move content from one side to the other.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7097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When</a:t>
            </a:r>
            <a:r>
              <a:rPr lang="en-CA" baseline="0" dirty="0" smtClean="0"/>
              <a:t> equipped with surface capture capabilities, users can grab a picture of the underlying object by simply placing the </a:t>
            </a:r>
            <a:r>
              <a:rPr lang="en-CA" baseline="0" dirty="0" err="1" smtClean="0"/>
              <a:t>tPad</a:t>
            </a:r>
            <a:r>
              <a:rPr lang="en-CA" baseline="0" dirty="0" smtClean="0"/>
              <a:t> on top of it.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0669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present 4 categories of interactions for transparent display tablets.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16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</a:t>
            </a:r>
            <a:r>
              <a:rPr lang="en-CA" baseline="0" dirty="0" smtClean="0"/>
              <a:t> first category is overlay interactions….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16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…</a:t>
            </a:r>
            <a:r>
              <a:rPr lang="en-CA" baseline="0" dirty="0" smtClean="0"/>
              <a:t>where users simply place the </a:t>
            </a:r>
            <a:r>
              <a:rPr lang="en-CA" baseline="0" dirty="0" err="1" smtClean="0"/>
              <a:t>tPad</a:t>
            </a:r>
            <a:r>
              <a:rPr lang="en-CA" baseline="0" dirty="0" smtClean="0"/>
              <a:t> on top of a physical object and manually superimpose content on it.</a:t>
            </a:r>
          </a:p>
          <a:p>
            <a:r>
              <a:rPr lang="en-CA" baseline="0" dirty="0" smtClean="0"/>
              <a:t>For example, users can trace an image directly through the transparent display.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687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can also collaborate and suggest changes to a physical blueprint without damaging it.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089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Another possibility is to exploit</a:t>
            </a:r>
            <a:r>
              <a:rPr lang="en-CA" baseline="0" dirty="0" smtClean="0"/>
              <a:t> the match between the display dimensions and the real world to perform physical queries.</a:t>
            </a:r>
          </a:p>
          <a:p>
            <a:r>
              <a:rPr lang="en-CA" baseline="0" dirty="0" smtClean="0"/>
              <a:t>For example, a Ruler application is used to manually measure the dimensions of printed objects.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351C-F20B-4CD8-8687-7FDB53CA958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992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898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668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743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46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65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0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953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9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899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6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960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4B92D-BD8B-4899-83B9-57D60A1E2474}" type="datetimeFigureOut">
              <a:rPr lang="en-CA" smtClean="0"/>
              <a:t>12/09/2013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E45DE-1199-4146-B332-AC061111BC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59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0762" y="3136613"/>
            <a:ext cx="7642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tPads</a:t>
            </a:r>
            <a:r>
              <a:rPr lang="en-US" sz="3200" dirty="0">
                <a:solidFill>
                  <a:schemeClr val="bg1"/>
                </a:solidFill>
              </a:rPr>
              <a:t>: Transparent-Display Tablet Computers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4" y="6381328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CHI 2014</a:t>
            </a:r>
          </a:p>
        </p:txBody>
      </p:sp>
      <p:sp>
        <p:nvSpPr>
          <p:cNvPr id="4" name="Rectangle 3"/>
          <p:cNvSpPr/>
          <p:nvPr/>
        </p:nvSpPr>
        <p:spPr>
          <a:xfrm>
            <a:off x="6980832" y="6381328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#submission XXXX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64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hincapie\Pictures\vlcsnap-2013-09-11-11h47m21s2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Overlay \ Querying \ </a:t>
            </a:r>
            <a:r>
              <a:rPr lang="en-CA" dirty="0" err="1" smtClean="0"/>
              <a:t>GraphExplorer</a:t>
            </a:r>
            <a:r>
              <a:rPr lang="en-CA" dirty="0" smtClean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98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88024" y="3717032"/>
            <a:ext cx="2952328" cy="1660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C:\Users\jhincapie\Pictures\vlcsnap-2013-09-11-11h47m21s226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12096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5668" y="2472781"/>
            <a:ext cx="1332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>
                <a:solidFill>
                  <a:schemeClr val="bg1">
                    <a:lumMod val="85000"/>
                  </a:schemeClr>
                </a:solidFill>
              </a:rPr>
              <a:t>Overlay</a:t>
            </a:r>
          </a:p>
        </p:txBody>
      </p:sp>
      <p:pic>
        <p:nvPicPr>
          <p:cNvPr id="9" name="Picture 2" descr="C:\Users\jhincapie\Pictures\vlcsnap-2013-09-11-11h51m12s8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12096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379698" y="247278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/>
              <a:t>Dual-side </a:t>
            </a:r>
            <a:r>
              <a:rPr lang="en-CA" sz="2800" b="1" dirty="0" err="1" smtClean="0"/>
              <a:t>Input/Output</a:t>
            </a:r>
            <a:r>
              <a:rPr lang="en-CA" sz="2800" b="1" dirty="0" smtClean="0"/>
              <a:t> </a:t>
            </a:r>
            <a:endParaRPr lang="en-CA" sz="2800" b="1" dirty="0"/>
          </a:p>
        </p:txBody>
      </p:sp>
      <p:pic>
        <p:nvPicPr>
          <p:cNvPr id="11" name="Picture 2" descr="C:\Users\jhincapie\Pictures\vlcsnap-2013-09-11-12h00m46s71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17032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25668" y="5377717"/>
            <a:ext cx="136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Capture</a:t>
            </a:r>
            <a:endParaRPr lang="en-CA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80667" y="5377717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Model</a:t>
            </a:r>
            <a:endParaRPr lang="en-CA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588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Dual-side Input and Output \ Flipping</a:t>
            </a:r>
            <a:endParaRPr lang="en-CA" dirty="0"/>
          </a:p>
        </p:txBody>
      </p:sp>
      <p:pic>
        <p:nvPicPr>
          <p:cNvPr id="8195" name="Picture 3" descr="C:\Users\jhincapie\Pictures\vlcsnap-2013-09-11-12h08m18s2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hincapie\Pictures\vlcsnap-2013-09-11-11h51m12s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Dual Input and Output \ </a:t>
            </a:r>
            <a:r>
              <a:rPr lang="en-CA" dirty="0" err="1" smtClean="0"/>
              <a:t>Tap’N</a:t>
            </a:r>
            <a:r>
              <a:rPr lang="en-CA" dirty="0" smtClean="0"/>
              <a:t> Flip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98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88024" y="3717032"/>
            <a:ext cx="2952328" cy="1660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2" descr="C:\Users\jhincapie\Pictures\vlcsnap-2013-09-11-11h47m21s226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12096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5668" y="2472781"/>
            <a:ext cx="1332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>
                <a:solidFill>
                  <a:schemeClr val="bg1">
                    <a:lumMod val="85000"/>
                  </a:schemeClr>
                </a:solidFill>
              </a:rPr>
              <a:t>Overlay</a:t>
            </a:r>
          </a:p>
        </p:txBody>
      </p:sp>
      <p:pic>
        <p:nvPicPr>
          <p:cNvPr id="9" name="Picture 2" descr="C:\Users\jhincapie\Pictures\vlcsnap-2013-09-11-11h51m12s85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12096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379698" y="247278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Dual-side </a:t>
            </a:r>
            <a:r>
              <a:rPr lang="en-CA" sz="2800" b="1" dirty="0" err="1" smtClean="0">
                <a:solidFill>
                  <a:schemeClr val="bg1">
                    <a:lumMod val="85000"/>
                  </a:schemeClr>
                </a:solidFill>
              </a:rPr>
              <a:t>Input/Output</a:t>
            </a:r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CA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Picture 2" descr="C:\Users\jhincapie\Pictures\vlcsnap-2013-09-11-12h00m46s7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17032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25668" y="5377717"/>
            <a:ext cx="136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/>
              <a:t>Capture</a:t>
            </a:r>
            <a:endParaRPr lang="en-CA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5580667" y="5377717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Model</a:t>
            </a:r>
            <a:endParaRPr lang="en-CA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58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hincapie\Pictures\vlcsnap-2013-09-11-12h00m46s7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57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Capture \ Grabbing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04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hincapie\Pictures\vlcsnap-2013-09-11-12h22m52s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7251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Capture \ Markers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51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hincapie\Pictures\vlcsnap-2013-09-11-12h23m52s1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Capture \ Scribbles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655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88024" y="3717032"/>
            <a:ext cx="2952328" cy="1660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2" descr="C:\Users\jhincapie\Pictures\vlcsnap-2013-09-11-11h47m21s226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12096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5668" y="2472781"/>
            <a:ext cx="1332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>
                <a:solidFill>
                  <a:schemeClr val="bg1">
                    <a:lumMod val="85000"/>
                  </a:schemeClr>
                </a:solidFill>
              </a:rPr>
              <a:t>Overlay</a:t>
            </a:r>
          </a:p>
        </p:txBody>
      </p:sp>
      <p:pic>
        <p:nvPicPr>
          <p:cNvPr id="9" name="Picture 2" descr="C:\Users\jhincapie\Pictures\vlcsnap-2013-09-11-11h51m12s85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12096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379698" y="247278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Dual-side </a:t>
            </a:r>
            <a:r>
              <a:rPr lang="en-CA" sz="2800" b="1" dirty="0" err="1" smtClean="0">
                <a:solidFill>
                  <a:schemeClr val="bg1">
                    <a:lumMod val="85000"/>
                  </a:schemeClr>
                </a:solidFill>
              </a:rPr>
              <a:t>Input/Output</a:t>
            </a:r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CA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Picture 2" descr="C:\Users\jhincapie\Pictures\vlcsnap-2013-09-11-12h00m46s71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17032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25668" y="5377717"/>
            <a:ext cx="136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Capture</a:t>
            </a:r>
            <a:endParaRPr lang="en-CA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80667" y="5377717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/>
              <a:t>Model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207158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Model \ Search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4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hincapie\Pictures\vlcsnap-2013-09-11-11h20m27s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59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Model \ Annotations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65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Model \ Area Triggers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029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3728" y="2024844"/>
            <a:ext cx="4896544" cy="2808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err="1" smtClean="0"/>
              <a:t>tPad</a:t>
            </a:r>
            <a:r>
              <a:rPr lang="en-CA" dirty="0" smtClean="0"/>
              <a:t> 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094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3728" y="2024844"/>
            <a:ext cx="4896544" cy="2808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err="1" smtClean="0"/>
              <a:t>tPad</a:t>
            </a:r>
            <a:r>
              <a:rPr lang="en-CA" dirty="0" smtClean="0"/>
              <a:t> 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98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592" y="2636912"/>
            <a:ext cx="54006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chemeClr val="tx1"/>
                </a:solidFill>
              </a:rPr>
              <a:t>Wide shot of the user in an application switching task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User Evaluation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948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hincapie\Pictures\vlcsnap-2013-09-11-12h45m56s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7956"/>
            <a:ext cx="3964428" cy="222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jhincapie\Pictures\vlcsnap-2013-09-11-12h46m59s13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20" y="367955"/>
            <a:ext cx="3964428" cy="222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12160" y="2096148"/>
            <a:ext cx="165618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292" name="Picture 4" descr="C:\Users\jhincapie\Pictures\vlcsnap-2013-09-11-12h48m08s1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248276"/>
            <a:ext cx="3964429" cy="222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jhincapie\Pictures\vlcsnap-2013-09-11-12h49m13s2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19" y="3248275"/>
            <a:ext cx="3964428" cy="222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88221" y="2565966"/>
            <a:ext cx="2179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</a:rPr>
              <a:t>Home Button</a:t>
            </a:r>
            <a:endParaRPr lang="en-CA" sz="28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22153" y="2571796"/>
            <a:ext cx="264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</a:rPr>
              <a:t>Multitasking Bar</a:t>
            </a:r>
            <a:endParaRPr lang="en-CA" sz="28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97114" y="5414802"/>
            <a:ext cx="136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</a:rPr>
              <a:t>Flipping</a:t>
            </a:r>
            <a:endParaRPr lang="en-CA" sz="28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0495" y="5426060"/>
            <a:ext cx="1651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err="1" smtClean="0">
                <a:solidFill>
                  <a:schemeClr val="bg1"/>
                </a:solidFill>
              </a:rPr>
              <a:t>Tap’N</a:t>
            </a:r>
            <a:r>
              <a:rPr lang="en-CA" sz="2800" b="1" dirty="0" smtClean="0">
                <a:solidFill>
                  <a:schemeClr val="bg1"/>
                </a:solidFill>
              </a:rPr>
              <a:t> Flip</a:t>
            </a:r>
            <a:endParaRPr lang="en-CA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User </a:t>
            </a:r>
            <a:r>
              <a:rPr lang="en-CA" dirty="0" smtClean="0"/>
              <a:t>Evaluation \ Multitasking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82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hincapie\Pictures\vlcsnap-2013-09-11-12h57m07s2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024" y="3328423"/>
            <a:ext cx="3963600" cy="222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jhincapie\Pictures\vlcsnap-2013-09-11-13h00m25s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200" y="397592"/>
            <a:ext cx="3963600" cy="222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93445" y="2587806"/>
            <a:ext cx="2557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</a:rPr>
              <a:t>Surface Capture</a:t>
            </a:r>
            <a:endParaRPr lang="en-CA" sz="28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0602" y="5498068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</a:rPr>
              <a:t>Normal</a:t>
            </a:r>
            <a:endParaRPr lang="en-CA" sz="28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User </a:t>
            </a:r>
            <a:r>
              <a:rPr lang="en-CA" dirty="0" smtClean="0"/>
              <a:t>Evaluation \ Information Capture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90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77740" y="3573016"/>
            <a:ext cx="439248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chemeClr val="tx1"/>
                </a:solidFill>
              </a:rPr>
              <a:t>Wide shot of the user </a:t>
            </a:r>
            <a:r>
              <a:rPr lang="en-CA" sz="3600" dirty="0" smtClean="0">
                <a:solidFill>
                  <a:schemeClr val="tx1"/>
                </a:solidFill>
              </a:rPr>
              <a:t>using the </a:t>
            </a:r>
            <a:r>
              <a:rPr lang="en-CA" sz="3600" dirty="0" err="1" smtClean="0">
                <a:solidFill>
                  <a:schemeClr val="tx1"/>
                </a:solidFill>
              </a:rPr>
              <a:t>tPad</a:t>
            </a:r>
            <a:endParaRPr lang="en-CA" sz="36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64088" y="343689"/>
            <a:ext cx="341228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Check out the paper for details on: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4 </a:t>
            </a:r>
            <a:r>
              <a:rPr lang="en-CA" dirty="0"/>
              <a:t>interaction </a:t>
            </a:r>
            <a:r>
              <a:rPr lang="en-CA" dirty="0" smtClean="0"/>
              <a:t>categories</a:t>
            </a:r>
          </a:p>
          <a:p>
            <a:pPr marL="285750" indent="-285750">
              <a:buFontTx/>
              <a:buChar char="-"/>
            </a:pPr>
            <a:r>
              <a:rPr lang="en-CA" dirty="0" err="1" smtClean="0"/>
              <a:t>tPad</a:t>
            </a:r>
            <a:r>
              <a:rPr lang="en-CA" dirty="0" smtClean="0"/>
              <a:t> D and </a:t>
            </a:r>
            <a:r>
              <a:rPr lang="en-CA" dirty="0" err="1" smtClean="0"/>
              <a:t>tPad</a:t>
            </a:r>
            <a:r>
              <a:rPr lang="en-CA" dirty="0" smtClean="0"/>
              <a:t> C prototypes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Multitasking Evaluation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Information Capture Evaluation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User Feedback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995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hincapie\Pictures\vlcsnap-2013-09-11-11h22m55s1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70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hincapie\Pictures\vlcsnap-2013-09-11-11h25m06s1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3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88024" y="3717032"/>
            <a:ext cx="2952328" cy="1660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2" descr="C:\Users\jhincapie\Pictures\vlcsnap-2013-09-11-11h47m21s2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12096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25668" y="2472781"/>
            <a:ext cx="1332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/>
              <a:t>Overlay</a:t>
            </a:r>
          </a:p>
        </p:txBody>
      </p:sp>
      <p:pic>
        <p:nvPicPr>
          <p:cNvPr id="8" name="Picture 2" descr="C:\Users\jhincapie\Pictures\vlcsnap-2013-09-11-11h51m12s8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12096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79698" y="247278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/>
              <a:t>Dual-side </a:t>
            </a:r>
            <a:r>
              <a:rPr lang="en-CA" sz="2800" b="1" dirty="0" err="1" smtClean="0"/>
              <a:t>Input/Output</a:t>
            </a:r>
            <a:r>
              <a:rPr lang="en-CA" sz="2800" b="1" dirty="0" smtClean="0"/>
              <a:t> </a:t>
            </a:r>
            <a:endParaRPr lang="en-CA" sz="2800" b="1" dirty="0"/>
          </a:p>
        </p:txBody>
      </p:sp>
      <p:pic>
        <p:nvPicPr>
          <p:cNvPr id="10" name="Picture 2" descr="C:\Users\jhincapie\Pictures\vlcsnap-2013-09-11-12h00m46s7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17032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925668" y="5377717"/>
            <a:ext cx="136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/>
              <a:t>Capture</a:t>
            </a:r>
            <a:endParaRPr lang="en-CA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5580667" y="5377717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/>
              <a:t>Model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4128947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88024" y="3717032"/>
            <a:ext cx="2952328" cy="16606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2" descr="C:\Users\jhincapie\Pictures\vlcsnap-2013-09-11-11h47m21s2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12096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25668" y="2472781"/>
            <a:ext cx="1332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/>
              <a:t>Overlay</a:t>
            </a:r>
          </a:p>
        </p:txBody>
      </p:sp>
      <p:pic>
        <p:nvPicPr>
          <p:cNvPr id="9" name="Picture 2" descr="C:\Users\jhincapie\Pictures\vlcsnap-2013-09-11-11h51m12s85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12096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379698" y="247278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Dual-side </a:t>
            </a:r>
            <a:r>
              <a:rPr lang="en-CA" sz="2800" b="1" dirty="0" err="1" smtClean="0">
                <a:solidFill>
                  <a:schemeClr val="bg1">
                    <a:lumMod val="85000"/>
                  </a:schemeClr>
                </a:solidFill>
              </a:rPr>
              <a:t>Input/Output</a:t>
            </a:r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CA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Picture 2" descr="C:\Users\jhincapie\Pictures\vlcsnap-2013-09-11-12h00m46s71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17032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25668" y="5377717"/>
            <a:ext cx="136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Capture</a:t>
            </a:r>
            <a:endParaRPr lang="en-CA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80667" y="5377717"/>
            <a:ext cx="1152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 smtClean="0">
                <a:solidFill>
                  <a:schemeClr val="bg1">
                    <a:lumMod val="85000"/>
                  </a:schemeClr>
                </a:solidFill>
              </a:rPr>
              <a:t>Model</a:t>
            </a:r>
            <a:endParaRPr lang="en-CA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8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hincapie\Pictures\vlcsnap-2013-09-11-11h34m08s2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44" y="851431"/>
            <a:ext cx="9164688" cy="515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Overlay \ Tracing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288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hincapie\Pictures\vlcsnap-2013-09-11-11h39m57s1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Overlay \ Tracing (collaborative)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74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hincapie\Pictures\vlcsnap-2013-09-11-11h43m22s1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5F5F5F">
              <a:alpha val="3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dirty="0" smtClean="0"/>
              <a:t>Overlay \ Querying \ Ruler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206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917</Words>
  <Application>Microsoft Office PowerPoint</Application>
  <PresentationFormat>On-screen Show (4:3)</PresentationFormat>
  <Paragraphs>137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jhincapie</cp:lastModifiedBy>
  <cp:revision>42</cp:revision>
  <dcterms:created xsi:type="dcterms:W3CDTF">2013-09-11T15:40:55Z</dcterms:created>
  <dcterms:modified xsi:type="dcterms:W3CDTF">2013-09-12T17:30:31Z</dcterms:modified>
</cp:coreProperties>
</file>